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6" r:id="rId5"/>
    <p:sldId id="261" r:id="rId6"/>
    <p:sldId id="260" r:id="rId7"/>
    <p:sldId id="262" r:id="rId8"/>
    <p:sldId id="263" r:id="rId9"/>
    <p:sldId id="267" r:id="rId10"/>
    <p:sldId id="264"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60" autoAdjust="0"/>
    <p:restoredTop sz="94660"/>
  </p:normalViewPr>
  <p:slideViewPr>
    <p:cSldViewPr snapToGrid="0">
      <p:cViewPr varScale="1">
        <p:scale>
          <a:sx n="92" d="100"/>
          <a:sy n="92" d="100"/>
        </p:scale>
        <p:origin x="44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0257" y="1059873"/>
            <a:ext cx="7766936" cy="2192482"/>
          </a:xfrm>
        </p:spPr>
        <p:txBody>
          <a:bodyPr/>
          <a:lstStyle/>
          <a:p>
            <a:pPr algn="ctr"/>
            <a:r>
              <a:rPr lang="en-US" sz="3600" dirty="0"/>
              <a:t>Part 2: PowerPoint </a:t>
            </a:r>
            <a:r>
              <a:rPr lang="en-US" sz="3600" dirty="0" smtClean="0"/>
              <a:t>Presentation</a:t>
            </a:r>
            <a:br>
              <a:rPr lang="en-US" sz="3600" dirty="0" smtClean="0"/>
            </a:br>
            <a:r>
              <a:rPr lang="en-US" sz="3600" dirty="0" smtClean="0"/>
              <a:t>Institution Affiliation</a:t>
            </a:r>
            <a:br>
              <a:rPr lang="en-US" sz="3600" dirty="0" smtClean="0"/>
            </a:br>
            <a:r>
              <a:rPr lang="en-US" sz="3600" dirty="0" smtClean="0"/>
              <a:t>Students Name</a:t>
            </a:r>
            <a:br>
              <a:rPr lang="en-US" sz="3600" dirty="0" smtClean="0"/>
            </a:br>
            <a:r>
              <a:rPr lang="en-US" sz="3600" dirty="0" smtClean="0"/>
              <a:t>Date of Submission</a:t>
            </a:r>
            <a:endParaRPr lang="en-US" sz="3600" dirty="0"/>
          </a:p>
        </p:txBody>
      </p:sp>
      <p:sp>
        <p:nvSpPr>
          <p:cNvPr id="3" name="Subtitle 2"/>
          <p:cNvSpPr>
            <a:spLocks noGrp="1"/>
          </p:cNvSpPr>
          <p:nvPr>
            <p:ph type="subTitle" idx="1"/>
          </p:nvPr>
        </p:nvSpPr>
        <p:spPr>
          <a:xfrm>
            <a:off x="1403158" y="3782291"/>
            <a:ext cx="7766936" cy="1096899"/>
          </a:xfrm>
        </p:spPr>
        <p:txBody>
          <a:bodyPr/>
          <a:lstStyle/>
          <a:p>
            <a:pPr algn="ctr"/>
            <a:r>
              <a:rPr lang="en-US" dirty="0"/>
              <a:t>Argumentative Presentation on whether schools should be </a:t>
            </a:r>
            <a:r>
              <a:rPr lang="en-US" dirty="0" smtClean="0"/>
              <a:t>Open Year-Round </a:t>
            </a:r>
            <a:endParaRPr lang="en-US" dirty="0"/>
          </a:p>
        </p:txBody>
      </p:sp>
    </p:spTree>
    <p:extLst>
      <p:ext uri="{BB962C8B-B14F-4D97-AF65-F5344CB8AC3E}">
        <p14:creationId xmlns:p14="http://schemas.microsoft.com/office/powerpoint/2010/main" val="3173079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389" y="0"/>
            <a:ext cx="8596668" cy="1320800"/>
          </a:xfrm>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lstStyle/>
          <a:p>
            <a:r>
              <a:rPr lang="en-US" dirty="0"/>
              <a:t>Schools should be open year-round as it takes a series of short breaks throughout the year rather than having very long summer holidays. </a:t>
            </a:r>
            <a:endParaRPr lang="en-US" dirty="0" smtClean="0"/>
          </a:p>
          <a:p>
            <a:r>
              <a:rPr lang="en-US" dirty="0" smtClean="0"/>
              <a:t>This </a:t>
            </a:r>
            <a:r>
              <a:rPr lang="en-US" dirty="0"/>
              <a:t>is because the short holiday breaks create a pace for learners to be able to recall what they have learned in school. </a:t>
            </a:r>
            <a:endParaRPr lang="en-US" dirty="0" smtClean="0"/>
          </a:p>
          <a:p>
            <a:r>
              <a:rPr lang="en-US" dirty="0" smtClean="0"/>
              <a:t>This </a:t>
            </a:r>
            <a:r>
              <a:rPr lang="en-US" dirty="0"/>
              <a:t>particular system is considered to produce less disruption in the process of learning as it can reduce congestion in schools by stunning during school opening across the year. </a:t>
            </a:r>
            <a:endParaRPr lang="en-US" dirty="0" smtClean="0"/>
          </a:p>
          <a:p>
            <a:r>
              <a:rPr lang="en-US" dirty="0" smtClean="0"/>
              <a:t>However</a:t>
            </a:r>
            <a:r>
              <a:rPr lang="en-US" dirty="0"/>
              <a:t>, while year-round schools receive praise from parents, teachers, and students, there are also scholars opposing this specific format. </a:t>
            </a:r>
            <a:r>
              <a:rPr lang="en-US" dirty="0" smtClean="0"/>
              <a:t> </a:t>
            </a:r>
            <a:endParaRPr lang="en-US" dirty="0"/>
          </a:p>
        </p:txBody>
      </p:sp>
    </p:spTree>
    <p:extLst>
      <p:ext uri="{BB962C8B-B14F-4D97-AF65-F5344CB8AC3E}">
        <p14:creationId xmlns:p14="http://schemas.microsoft.com/office/powerpoint/2010/main" val="1956973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26028"/>
            <a:ext cx="8596668" cy="571499"/>
          </a:xfrm>
        </p:spPr>
        <p:txBody>
          <a:bodyPr>
            <a:normAutofit fontScale="90000"/>
          </a:bodyPr>
          <a:lstStyle/>
          <a:p>
            <a:pPr algn="ctr"/>
            <a:r>
              <a:rPr lang="en-US" dirty="0" smtClean="0"/>
              <a:t>Argument </a:t>
            </a:r>
            <a:endParaRPr lang="en-US" dirty="0"/>
          </a:p>
        </p:txBody>
      </p:sp>
      <p:sp>
        <p:nvSpPr>
          <p:cNvPr id="3" name="Content Placeholder 2"/>
          <p:cNvSpPr>
            <a:spLocks noGrp="1"/>
          </p:cNvSpPr>
          <p:nvPr>
            <p:ph idx="1"/>
          </p:nvPr>
        </p:nvSpPr>
        <p:spPr>
          <a:xfrm>
            <a:off x="677334" y="1647911"/>
            <a:ext cx="8596668" cy="5210089"/>
          </a:xfrm>
        </p:spPr>
        <p:txBody>
          <a:bodyPr/>
          <a:lstStyle/>
          <a:p>
            <a:r>
              <a:rPr lang="en-US" dirty="0"/>
              <a:t>Year-round schooling schedule can hold many learners by making use of a multi-tracking system. It can also help to reduce overcrowding in schools. Most of the year-round schools make use of the multi-tracking system. </a:t>
            </a:r>
            <a:endParaRPr lang="en-US" dirty="0" smtClean="0"/>
          </a:p>
          <a:p>
            <a:r>
              <a:rPr lang="en-US" dirty="0" smtClean="0"/>
              <a:t>In </a:t>
            </a:r>
            <a:r>
              <a:rPr lang="en-US" dirty="0"/>
              <a:t>this case, the school is divided into different tracks. Therefore, holiday breaks are efficiently planned using the tracks whereby if other tracks are on break, the others are still in school. </a:t>
            </a:r>
            <a:endParaRPr lang="en-US" dirty="0" smtClean="0"/>
          </a:p>
          <a:p>
            <a:r>
              <a:rPr lang="en-US" dirty="0" smtClean="0"/>
              <a:t>This </a:t>
            </a:r>
            <a:r>
              <a:rPr lang="en-US" dirty="0"/>
              <a:t>means that when other tracks are brought back to the system, the others are given a vacation. By planning for the holidays, year-round schools reduce overcrowding and congestions, thus helps to lessen the stress of handling many learners at the same time</a:t>
            </a:r>
            <a:r>
              <a:rPr lang="en-US" dirty="0" smtClean="0"/>
              <a:t>. This adds to the point of convincing the opponents that their claim is weak.  </a:t>
            </a:r>
            <a:endParaRPr lang="en-US" dirty="0" smtClean="0"/>
          </a:p>
          <a:p>
            <a:r>
              <a:rPr lang="en-US" dirty="0" smtClean="0"/>
              <a:t>However</a:t>
            </a:r>
            <a:r>
              <a:rPr lang="en-US" dirty="0"/>
              <a:t>, Rasberry (1994) argued that with year-round schooling, the cost of maintaining facilities as well as services, including transportation across the year would increase. </a:t>
            </a:r>
          </a:p>
        </p:txBody>
      </p:sp>
    </p:spTree>
    <p:extLst>
      <p:ext uri="{BB962C8B-B14F-4D97-AF65-F5344CB8AC3E}">
        <p14:creationId xmlns:p14="http://schemas.microsoft.com/office/powerpoint/2010/main" val="4137197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291261"/>
            <a:ext cx="8596667" cy="566738"/>
          </a:xfrm>
        </p:spPr>
        <p:txBody>
          <a:bodyPr>
            <a:normAutofit/>
          </a:bodyPr>
          <a:lstStyle/>
          <a:p>
            <a:r>
              <a:rPr lang="en-US" sz="1400" dirty="0"/>
              <a:t>https://</a:t>
            </a:r>
            <a:r>
              <a:rPr lang="en-US" sz="1400" dirty="0" smtClean="0"/>
              <a:t>encryptedtbn0.gstatic.com/images?q=tbn%3AANd9GcTls1gLuaPNKcCCp0iLhnKS5rNDVF0JoVn_FouRhJHXVYSd4RF1</a:t>
            </a:r>
            <a:endParaRPr lang="en-US" sz="1400" dirty="0"/>
          </a:p>
        </p:txBody>
      </p:sp>
      <p:pic>
        <p:nvPicPr>
          <p:cNvPr id="5" name="Picture Placeholder 4"/>
          <p:cNvPicPr>
            <a:picLocks noGrp="1" noChangeAspect="1"/>
          </p:cNvPicPr>
          <p:nvPr>
            <p:ph type="pic" idx="1"/>
          </p:nvPr>
        </p:nvPicPr>
        <p:blipFill>
          <a:blip r:embed="rId2"/>
          <a:srcRect t="20182" b="20182"/>
          <a:stretch>
            <a:fillRect/>
          </a:stretch>
        </p:blipFill>
        <p:spPr>
          <a:xfrm>
            <a:off x="228600" y="457200"/>
            <a:ext cx="9455727" cy="5320145"/>
          </a:xfrm>
          <a:prstGeom prst="rect">
            <a:avLst/>
          </a:prstGeom>
          <a:ln>
            <a:noFill/>
          </a:ln>
          <a:effectLst>
            <a:softEdge rad="112500"/>
          </a:effectLst>
        </p:spPr>
      </p:pic>
      <p:sp>
        <p:nvSpPr>
          <p:cNvPr id="4" name="Text Placeholder 3"/>
          <p:cNvSpPr>
            <a:spLocks noGrp="1"/>
          </p:cNvSpPr>
          <p:nvPr>
            <p:ph type="body" sz="half" idx="2"/>
          </p:nvPr>
        </p:nvSpPr>
        <p:spPr>
          <a:xfrm flipV="1">
            <a:off x="677334" y="6857999"/>
            <a:ext cx="8596667" cy="45719"/>
          </a:xfrm>
        </p:spPr>
        <p:txBody>
          <a:bodyPr>
            <a:normAutofit fontScale="25000" lnSpcReduction="20000"/>
          </a:bodyPr>
          <a:lstStyle/>
          <a:p>
            <a:endParaRPr lang="en-US" dirty="0"/>
          </a:p>
        </p:txBody>
      </p:sp>
    </p:spTree>
    <p:extLst>
      <p:ext uri="{BB962C8B-B14F-4D97-AF65-F5344CB8AC3E}">
        <p14:creationId xmlns:p14="http://schemas.microsoft.com/office/powerpoint/2010/main" val="3076015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37309"/>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677334" y="2160589"/>
            <a:ext cx="8596668" cy="4697411"/>
          </a:xfrm>
        </p:spPr>
        <p:txBody>
          <a:bodyPr/>
          <a:lstStyle/>
          <a:p>
            <a:r>
              <a:rPr lang="en-US" dirty="0"/>
              <a:t>Rasberry (1994) added that there would also be more expenses on administrative costs, mainly when the school uses a complex multi-track system. But this is not the case as the format will accommodate more learners that fit its ability to provide adequate services to them. </a:t>
            </a:r>
            <a:endParaRPr lang="en-US" dirty="0" smtClean="0"/>
          </a:p>
          <a:p>
            <a:r>
              <a:rPr lang="en-US" dirty="0" smtClean="0"/>
              <a:t>There </a:t>
            </a:r>
            <a:r>
              <a:rPr lang="en-US" dirty="0"/>
              <a:t>is no need for wasting school resources like buildings and giving teachers more free time instead of using them to ensure maximum outcomes. </a:t>
            </a:r>
            <a:endParaRPr lang="en-US" dirty="0" smtClean="0"/>
          </a:p>
          <a:p>
            <a:r>
              <a:rPr lang="en-US" dirty="0" smtClean="0"/>
              <a:t>This </a:t>
            </a:r>
            <a:r>
              <a:rPr lang="en-US" dirty="0"/>
              <a:t>model is more effective as it allows enrollment of many students, and it's probably that it takes the shortest time possible for the learners to complete their course and give room for the others. </a:t>
            </a:r>
            <a:endParaRPr lang="en-US" dirty="0" smtClean="0"/>
          </a:p>
          <a:p>
            <a:r>
              <a:rPr lang="en-US" dirty="0" smtClean="0"/>
              <a:t>Although </a:t>
            </a:r>
            <a:r>
              <a:rPr lang="en-US" dirty="0"/>
              <a:t>the cost of repair and maintaining school facilities will be a bit higher when compared to the other traditional model, the question is, does it save on time? How many students get enrolled in schools with conventional models? Are resources used at maximum, because they were meant for that purpose?</a:t>
            </a:r>
          </a:p>
        </p:txBody>
      </p:sp>
    </p:spTree>
    <p:extLst>
      <p:ext uri="{BB962C8B-B14F-4D97-AF65-F5344CB8AC3E}">
        <p14:creationId xmlns:p14="http://schemas.microsoft.com/office/powerpoint/2010/main" val="2948557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Argument </a:t>
            </a:r>
            <a:endParaRPr lang="en-US" dirty="0"/>
          </a:p>
        </p:txBody>
      </p:sp>
      <p:sp>
        <p:nvSpPr>
          <p:cNvPr id="3" name="Content Placeholder 2"/>
          <p:cNvSpPr>
            <a:spLocks noGrp="1"/>
          </p:cNvSpPr>
          <p:nvPr>
            <p:ph idx="1"/>
          </p:nvPr>
        </p:nvSpPr>
        <p:spPr>
          <a:xfrm>
            <a:off x="677334" y="2160589"/>
            <a:ext cx="8596668" cy="4697411"/>
          </a:xfrm>
        </p:spPr>
        <p:txBody>
          <a:bodyPr/>
          <a:lstStyle/>
          <a:p>
            <a:r>
              <a:rPr lang="en-US" dirty="0"/>
              <a:t>Peltier (1991) said that students in a year-round school attend the same number of days as those on traditional schedules. The format can make it difficult for families to spend quality time together. </a:t>
            </a:r>
            <a:endParaRPr lang="en-US" dirty="0" smtClean="0"/>
          </a:p>
          <a:p>
            <a:r>
              <a:rPr lang="en-US" dirty="0" smtClean="0"/>
              <a:t>Peltier </a:t>
            </a:r>
            <a:r>
              <a:rPr lang="en-US" dirty="0"/>
              <a:t>(1991) also suggested that it can create difficulties in planning family vacations and the fact that two children within a household could be on different school schedules puts a strain on family bonding time. </a:t>
            </a:r>
            <a:endParaRPr lang="en-US" dirty="0" smtClean="0"/>
          </a:p>
          <a:p>
            <a:r>
              <a:rPr lang="en-US" dirty="0" smtClean="0"/>
              <a:t>Teachers </a:t>
            </a:r>
            <a:r>
              <a:rPr lang="en-US" dirty="0"/>
              <a:t>may also lose valuable time with their immediate families since their children may not be on the same school schedule. </a:t>
            </a:r>
            <a:endParaRPr lang="en-US" dirty="0" smtClean="0"/>
          </a:p>
          <a:p>
            <a:r>
              <a:rPr lang="en-US" dirty="0" smtClean="0"/>
              <a:t>However</a:t>
            </a:r>
            <a:r>
              <a:rPr lang="en-US" dirty="0"/>
              <a:t>, </a:t>
            </a:r>
            <a:r>
              <a:rPr lang="en-US" dirty="0" smtClean="0"/>
              <a:t>to convince the audience that their argument is weak</a:t>
            </a:r>
            <a:r>
              <a:rPr lang="en-US" dirty="0" smtClean="0"/>
              <a:t>, </a:t>
            </a:r>
            <a:r>
              <a:rPr lang="en-US" dirty="0"/>
              <a:t>families can make plans, especially for vacations using the opportunity created by year-round schooling. Also, learners in year-round schools are not likely to develop feelings of missing school just because of tours. Year-round schools make it very easy to plan for vacations. </a:t>
            </a:r>
          </a:p>
        </p:txBody>
      </p:sp>
    </p:spTree>
    <p:extLst>
      <p:ext uri="{BB962C8B-B14F-4D97-AF65-F5344CB8AC3E}">
        <p14:creationId xmlns:p14="http://schemas.microsoft.com/office/powerpoint/2010/main" val="137354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677334" y="2160589"/>
            <a:ext cx="8596668" cy="4697411"/>
          </a:xfrm>
        </p:spPr>
        <p:txBody>
          <a:bodyPr>
            <a:normAutofit lnSpcReduction="10000"/>
          </a:bodyPr>
          <a:lstStyle/>
          <a:p>
            <a:r>
              <a:rPr lang="en-US" dirty="0"/>
              <a:t>For example, a long summer break requires one to have a long break at work, which is quite challenging, and also, at that time, most of the people are planning for tours and vacations, thus making it expensive. </a:t>
            </a:r>
            <a:endParaRPr lang="en-US" dirty="0" smtClean="0"/>
          </a:p>
          <a:p>
            <a:r>
              <a:rPr lang="en-US" dirty="0" smtClean="0"/>
              <a:t>With </a:t>
            </a:r>
            <a:r>
              <a:rPr lang="en-US" dirty="0"/>
              <a:t>short holidays, parents can make appropriate arrangements for their leaves, spend time, and enjoy with their children while considering factors like the workplace. </a:t>
            </a:r>
            <a:endParaRPr lang="en-US" dirty="0" smtClean="0"/>
          </a:p>
          <a:p>
            <a:r>
              <a:rPr lang="en-US" dirty="0" smtClean="0"/>
              <a:t>This </a:t>
            </a:r>
            <a:r>
              <a:rPr lang="en-US" dirty="0"/>
              <a:t>model provides enough breaks and opportunities for people to prepare and take an enjoyable holiday. Numerous short breaks provided by year-round schooling enables teachers to create a good time and get together to their families and loved ones at the maximum level. </a:t>
            </a:r>
            <a:endParaRPr lang="en-US" dirty="0" smtClean="0"/>
          </a:p>
          <a:p>
            <a:r>
              <a:rPr lang="en-US" dirty="0" smtClean="0"/>
              <a:t>Also</a:t>
            </a:r>
            <a:r>
              <a:rPr lang="en-US" dirty="0"/>
              <a:t>, with short breaks, students taking education at different schools have high chances of meeting each other within a short time, which strengthens their bonds. This format is more flexible as it requires simple planning because of the short breaks it contains. Long summer breaks can create a lot of complicated programs, thus making it ineffective to have appropriate plans. </a:t>
            </a:r>
          </a:p>
        </p:txBody>
      </p:sp>
    </p:spTree>
    <p:extLst>
      <p:ext uri="{BB962C8B-B14F-4D97-AF65-F5344CB8AC3E}">
        <p14:creationId xmlns:p14="http://schemas.microsoft.com/office/powerpoint/2010/main" val="3327812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Argument </a:t>
            </a:r>
            <a:endParaRPr lang="en-US" dirty="0"/>
          </a:p>
        </p:txBody>
      </p:sp>
      <p:sp>
        <p:nvSpPr>
          <p:cNvPr id="3" name="Content Placeholder 2"/>
          <p:cNvSpPr>
            <a:spLocks noGrp="1"/>
          </p:cNvSpPr>
          <p:nvPr>
            <p:ph idx="1"/>
          </p:nvPr>
        </p:nvSpPr>
        <p:spPr>
          <a:xfrm>
            <a:off x="677334" y="2160589"/>
            <a:ext cx="8596668" cy="4697411"/>
          </a:xfrm>
        </p:spPr>
        <p:txBody>
          <a:bodyPr>
            <a:normAutofit/>
          </a:bodyPr>
          <a:lstStyle/>
          <a:p>
            <a:r>
              <a:rPr lang="en-US" dirty="0"/>
              <a:t>According to Stewart et al. (2018), shortened summer breaks limits the number of job opportunities for teens. These jobs offer older kids a way to contribute financially to their families and provide opportunities to gain firsthand experience with essential life skills</a:t>
            </a:r>
            <a:r>
              <a:rPr lang="en-US" dirty="0" smtClean="0"/>
              <a:t>.  </a:t>
            </a:r>
            <a:endParaRPr lang="en-US" dirty="0" smtClean="0"/>
          </a:p>
          <a:p>
            <a:r>
              <a:rPr lang="en-US" dirty="0" smtClean="0"/>
              <a:t>Local</a:t>
            </a:r>
            <a:r>
              <a:rPr lang="en-US" dirty="0"/>
              <a:t>, seasonal businesses like amusement parks or campgrounds may also feel the sting of losing these valuable employees during the peak tourist season, which could hurt the whole community (Stewart et al. 2018). </a:t>
            </a:r>
            <a:endParaRPr lang="en-US" dirty="0" smtClean="0"/>
          </a:p>
          <a:p>
            <a:r>
              <a:rPr lang="en-US" dirty="0" smtClean="0"/>
              <a:t>To make the point of opponents look weak, most </a:t>
            </a:r>
            <a:r>
              <a:rPr lang="en-US" dirty="0"/>
              <a:t>of the students at school are still very young, and most of them are under the care and attention of their parents and guardians. They do not have the qualifications to provide quality services at work. </a:t>
            </a:r>
            <a:endParaRPr lang="en-US" dirty="0" smtClean="0"/>
          </a:p>
          <a:p>
            <a:r>
              <a:rPr lang="en-US" dirty="0" smtClean="0"/>
              <a:t>Even </a:t>
            </a:r>
            <a:r>
              <a:rPr lang="en-US" dirty="0"/>
              <a:t>if it helps them to get some necessary life skills, they might be misused by some of the employees by paying them an unreasonable amount that does not reflect the services they offer, apart from looking only at the positive side like part-time employments and necessary life skills.</a:t>
            </a:r>
          </a:p>
        </p:txBody>
      </p:sp>
    </p:spTree>
    <p:extLst>
      <p:ext uri="{BB962C8B-B14F-4D97-AF65-F5344CB8AC3E}">
        <p14:creationId xmlns:p14="http://schemas.microsoft.com/office/powerpoint/2010/main" val="3175484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592782"/>
            <a:ext cx="8596667" cy="774556"/>
          </a:xfrm>
        </p:spPr>
        <p:txBody>
          <a:bodyPr>
            <a:noAutofit/>
          </a:bodyPr>
          <a:lstStyle/>
          <a:p>
            <a:r>
              <a:rPr lang="en-US" sz="1600" dirty="0"/>
              <a:t>https://</a:t>
            </a:r>
            <a:r>
              <a:rPr lang="en-US" sz="1600" dirty="0" smtClean="0"/>
              <a:t>encryptedtbn0.gstatic.com/images?q=tbn%3AANd9GcRsv83or81YWnBs08AZxjoaY9WZg7it64VyUtzvmQjR4fSi2MTu</a:t>
            </a:r>
            <a:endParaRPr lang="en-US" sz="1600" dirty="0"/>
          </a:p>
        </p:txBody>
      </p:sp>
      <p:sp>
        <p:nvSpPr>
          <p:cNvPr id="4" name="Text Placeholder 3"/>
          <p:cNvSpPr>
            <a:spLocks noGrp="1"/>
          </p:cNvSpPr>
          <p:nvPr>
            <p:ph type="body" sz="half" idx="2"/>
          </p:nvPr>
        </p:nvSpPr>
        <p:spPr>
          <a:xfrm flipV="1">
            <a:off x="677334" y="6857999"/>
            <a:ext cx="8596667" cy="45719"/>
          </a:xfrm>
        </p:spPr>
        <p:txBody>
          <a:bodyPr>
            <a:normAutofit fontScale="25000" lnSpcReduction="20000"/>
          </a:bodyPr>
          <a:lstStyle/>
          <a:p>
            <a:endParaRPr lang="en-US" dirty="0"/>
          </a:p>
        </p:txBody>
      </p:sp>
      <p:pic>
        <p:nvPicPr>
          <p:cNvPr id="1026" name="Picture 2" descr="Image result for year round schoolin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0242" b="1024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85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677334" y="2160589"/>
            <a:ext cx="8596668" cy="4697411"/>
          </a:xfrm>
        </p:spPr>
        <p:txBody>
          <a:bodyPr>
            <a:normAutofit/>
          </a:bodyPr>
          <a:lstStyle/>
          <a:p>
            <a:r>
              <a:rPr lang="en-US" dirty="0"/>
              <a:t>There are also other adverse effects associated with it like school dropout, peer influence that can lead to poor behavior development. But in the case of year-round schooling, learners and teachers have a close relationship, which makes the students not separated from the school environment. </a:t>
            </a:r>
            <a:endParaRPr lang="en-US" dirty="0" smtClean="0"/>
          </a:p>
          <a:p>
            <a:r>
              <a:rPr lang="en-US" dirty="0" smtClean="0"/>
              <a:t>Students </a:t>
            </a:r>
            <a:r>
              <a:rPr lang="en-US" dirty="0"/>
              <a:t>get motivated by teachers and influence them on many occasions, thus making them be responsible citizens. Additionally, I don't think if there is much benefit that students can get when they are given a long summer break. </a:t>
            </a:r>
            <a:endParaRPr lang="en-US" dirty="0" smtClean="0"/>
          </a:p>
          <a:p>
            <a:r>
              <a:rPr lang="en-US" dirty="0" smtClean="0"/>
              <a:t>The </a:t>
            </a:r>
            <a:r>
              <a:rPr lang="en-US" dirty="0"/>
              <a:t>main point is that at their age, they are entitled to take studies more time and less of holiday breaks so that they can realize the importance of taking education in their life. </a:t>
            </a:r>
            <a:endParaRPr lang="en-US" dirty="0" smtClean="0"/>
          </a:p>
          <a:p>
            <a:r>
              <a:rPr lang="en-US" dirty="0" smtClean="0"/>
              <a:t>As </a:t>
            </a:r>
            <a:r>
              <a:rPr lang="en-US" dirty="0"/>
              <a:t>I conclude, the type of educational system that works best for each child and family can vary. Whether one is a proponent or opponent of year-round education, knowing the advantages and disadvantages of this schedule helps lawmakers, educators, and parents make the best decision for children.</a:t>
            </a:r>
          </a:p>
        </p:txBody>
      </p:sp>
    </p:spTree>
    <p:extLst>
      <p:ext uri="{BB962C8B-B14F-4D97-AF65-F5344CB8AC3E}">
        <p14:creationId xmlns:p14="http://schemas.microsoft.com/office/powerpoint/2010/main" val="2830609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algn="ctr"/>
            <a:r>
              <a:rPr lang="en-US" dirty="0"/>
              <a:t>Stewart, H., Watson, N., &amp; Campbell, M. (2018). The cost of school holidays for children from low-income families. Childhood, 25(4), 516-529. </a:t>
            </a:r>
          </a:p>
          <a:p>
            <a:pPr algn="ctr"/>
            <a:r>
              <a:rPr lang="en-US" dirty="0"/>
              <a:t>Rasberry, Q. (1994). Research Summary: Year-Round Schools May Not Be the Answer.      </a:t>
            </a:r>
          </a:p>
          <a:p>
            <a:pPr algn="ctr"/>
            <a:r>
              <a:rPr lang="en-US" dirty="0"/>
              <a:t>Peltier, G. L. (1991). Year-round education: The controversy and research evidence. NASSP Bulletin, 75(536), 120-129. </a:t>
            </a:r>
            <a:r>
              <a:rPr lang="en-US" dirty="0" smtClean="0"/>
              <a:t> </a:t>
            </a:r>
            <a:endParaRPr lang="en-US" dirty="0"/>
          </a:p>
        </p:txBody>
      </p:sp>
    </p:spTree>
    <p:extLst>
      <p:ext uri="{BB962C8B-B14F-4D97-AF65-F5344CB8AC3E}">
        <p14:creationId xmlns:p14="http://schemas.microsoft.com/office/powerpoint/2010/main" val="311230042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141</TotalTime>
  <Words>1252</Words>
  <Application>Microsoft Office PowerPoint</Application>
  <PresentationFormat>Widescreen</PresentationFormat>
  <Paragraphs>43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Trebuchet MS</vt:lpstr>
      <vt:lpstr>Wingdings 3</vt:lpstr>
      <vt:lpstr>Facet</vt:lpstr>
      <vt:lpstr>Part 2: PowerPoint Presentation Institution Affiliation Students Name Date of Submission</vt:lpstr>
      <vt:lpstr>Introduction </vt:lpstr>
      <vt:lpstr>Argument </vt:lpstr>
      <vt:lpstr>https://encryptedtbn0.gstatic.com/images?q=tbn%3AANd9GcTls1gLuaPNKcCCp0iLhnKS5rNDVF0JoVn_FouRhJHXVYSd4RF1</vt:lpstr>
      <vt:lpstr>Cont.….</vt:lpstr>
      <vt:lpstr>Argument </vt:lpstr>
      <vt:lpstr>Cont.…</vt:lpstr>
      <vt:lpstr>Argument </vt:lpstr>
      <vt:lpstr>https://encryptedtbn0.gstatic.com/images?q=tbn%3AANd9GcRsv83or81YWnBs08AZxjoaY9WZg7it64VyUtzvmQjR4fSi2MTu</vt:lpstr>
      <vt:lpstr>Cont.…</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2: PowerPoint Presentation Institution Affiliation Students Name Date of Submission</dc:title>
  <dc:creator>m</dc:creator>
  <cp:lastModifiedBy>m</cp:lastModifiedBy>
  <cp:revision>7</cp:revision>
  <dcterms:created xsi:type="dcterms:W3CDTF">2019-10-11T03:16:22Z</dcterms:created>
  <dcterms:modified xsi:type="dcterms:W3CDTF">2019-10-11T22:23:12Z</dcterms:modified>
</cp:coreProperties>
</file>